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A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2788920"/>
            <a:ext cx="12191695" cy="54864"/>
          </a:xfrm>
          <a:prstGeom prst="rect">
            <a:avLst/>
          </a:prstGeom>
          <a:solidFill>
            <a:srgbClr val="FFCD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48640" y="548640"/>
            <a:ext cx="1051560" cy="640080"/>
          </a:xfrm>
          <a:prstGeom prst="rect">
            <a:avLst/>
          </a:prstGeom>
          <a:solidFill>
            <a:srgbClr val="DA25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566928"/>
            <a:ext cx="1051560" cy="6400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000" b="1">
                <a:solidFill>
                  <a:srgbClr val="FFFFFF"/>
                </a:solidFill>
                <a:latin typeface="Calibri"/>
              </a:rPr>
              <a:t>★ 1022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83080" y="548640"/>
            <a:ext cx="822960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300" b="1">
                <a:solidFill>
                  <a:srgbClr val="FFD86B"/>
                </a:solidFill>
                <a:latin typeface="Calibri"/>
              </a:rPr>
              <a:t>Ủy ban nhân dân TP. Hồ Chí Minh · Sở Khoa học và Công nghệ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2971800"/>
            <a:ext cx="10972800" cy="1828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4000" b="1">
                <a:solidFill>
                  <a:srgbClr val="FFFFFF"/>
                </a:solidFill>
                <a:latin typeface="Calibri"/>
              </a:rPr>
              <a:t>DANH MỤC CHÍNH SÁCH</a:t>
            </a:r>
          </a:p>
          <a:p>
            <a:pPr algn="l"/>
            <a:r>
              <a:rPr sz="4000" b="1">
                <a:solidFill>
                  <a:srgbClr val="5AA0FF"/>
                </a:solidFill>
                <a:latin typeface="Calibri"/>
              </a:rPr>
              <a:t>HỖ TRỢ DOANH NGHIỆP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4846320"/>
            <a:ext cx="1097280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500" b="0">
                <a:solidFill>
                  <a:srgbClr val="C9D6EA"/>
                </a:solidFill>
                <a:latin typeface="Calibri"/>
              </a:rPr>
              <a:t>Cổng 1022 — Nền tảng kết nối, hỗ trợ doanh nghiệp vừa và nhỏ</a:t>
            </a:r>
          </a:p>
          <a:p>
            <a:pPr algn="l"/>
            <a:r>
              <a:rPr sz="1200" b="0">
                <a:solidFill>
                  <a:srgbClr val="8FA3C0"/>
                </a:solidFill>
                <a:latin typeface="Calibri"/>
              </a:rPr>
              <a:t>TP. Hồ Chí Minh — năm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0754B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97280"/>
            <a:ext cx="12191695" cy="45720"/>
          </a:xfrm>
          <a:prstGeom prst="rect">
            <a:avLst/>
          </a:prstGeom>
          <a:solidFill>
            <a:srgbClr val="FFCD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256032"/>
            <a:ext cx="10972800" cy="6400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Calibri"/>
              </a:rPr>
              <a:t>Các nhóm chính sách hỗ trợ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463040"/>
            <a:ext cx="5440680" cy="1325880"/>
          </a:xfrm>
          <a:prstGeom prst="rect">
            <a:avLst/>
          </a:prstGeom>
          <a:solidFill>
            <a:srgbClr val="F2F5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8640" y="1463040"/>
            <a:ext cx="73152" cy="1325880"/>
          </a:xfrm>
          <a:prstGeom prst="rect">
            <a:avLst/>
          </a:prstGeom>
          <a:solidFill>
            <a:srgbClr val="FFCD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572768"/>
            <a:ext cx="5029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300" b="1">
                <a:solidFill>
                  <a:srgbClr val="0754BC"/>
                </a:solidFill>
                <a:latin typeface="Calibri"/>
              </a:rPr>
              <a:t>1. Đổi mới công nghệ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1938528"/>
            <a:ext cx="5029200" cy="7772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100" b="0">
                <a:solidFill>
                  <a:srgbClr val="071A35"/>
                </a:solidFill>
                <a:latin typeface="Calibri"/>
              </a:rPr>
              <a:t>Hỗ trợ đổi mới máy móc, thiết bị và quy trình sản xuất</a:t>
            </a:r>
          </a:p>
        </p:txBody>
      </p:sp>
      <p:sp>
        <p:nvSpPr>
          <p:cNvPr id="9" name="Rectangle 8"/>
          <p:cNvSpPr/>
          <p:nvPr/>
        </p:nvSpPr>
        <p:spPr>
          <a:xfrm>
            <a:off x="6263640" y="1463040"/>
            <a:ext cx="5440680" cy="1325880"/>
          </a:xfrm>
          <a:prstGeom prst="rect">
            <a:avLst/>
          </a:prstGeom>
          <a:solidFill>
            <a:srgbClr val="F2F5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263640" y="1463040"/>
            <a:ext cx="73152" cy="1325880"/>
          </a:xfrm>
          <a:prstGeom prst="rect">
            <a:avLst/>
          </a:prstGeom>
          <a:solidFill>
            <a:srgbClr val="FFCD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92240" y="1572768"/>
            <a:ext cx="5029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300" b="1">
                <a:solidFill>
                  <a:srgbClr val="0754BC"/>
                </a:solidFill>
                <a:latin typeface="Calibri"/>
              </a:rPr>
              <a:t>2. Chuyển đổi số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92240" y="1938528"/>
            <a:ext cx="5029200" cy="7772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100" b="0">
                <a:solidFill>
                  <a:srgbClr val="071A35"/>
                </a:solidFill>
                <a:latin typeface="Calibri"/>
              </a:rPr>
              <a:t>Hỗ trợ chuyển đổi số và ứng dụng nền tảng quản trị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8640" y="2971800"/>
            <a:ext cx="5440680" cy="1325880"/>
          </a:xfrm>
          <a:prstGeom prst="rect">
            <a:avLst/>
          </a:prstGeom>
          <a:solidFill>
            <a:srgbClr val="F2F5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548640" y="2971800"/>
            <a:ext cx="73152" cy="1325880"/>
          </a:xfrm>
          <a:prstGeom prst="rect">
            <a:avLst/>
          </a:prstGeom>
          <a:solidFill>
            <a:srgbClr val="FFCD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77240" y="3081528"/>
            <a:ext cx="5029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300" b="1">
                <a:solidFill>
                  <a:srgbClr val="0754BC"/>
                </a:solidFill>
                <a:latin typeface="Calibri"/>
              </a:rPr>
              <a:t>3. Tài chính - ưu đãi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" y="3447288"/>
            <a:ext cx="5029200" cy="7772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100" b="0">
                <a:solidFill>
                  <a:srgbClr val="071A35"/>
                </a:solidFill>
                <a:latin typeface="Calibri"/>
              </a:rPr>
              <a:t>Chính sách hỗ trợ tiếp cận ưu đãi, vốn và chương trình hỗ trợ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263640" y="2971800"/>
            <a:ext cx="5440680" cy="1325880"/>
          </a:xfrm>
          <a:prstGeom prst="rect">
            <a:avLst/>
          </a:prstGeom>
          <a:solidFill>
            <a:srgbClr val="F2F5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263640" y="2971800"/>
            <a:ext cx="73152" cy="1325880"/>
          </a:xfrm>
          <a:prstGeom prst="rect">
            <a:avLst/>
          </a:prstGeom>
          <a:solidFill>
            <a:srgbClr val="FFCD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492240" y="3081528"/>
            <a:ext cx="5029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300" b="1">
                <a:solidFill>
                  <a:srgbClr val="0754BC"/>
                </a:solidFill>
                <a:latin typeface="Calibri"/>
              </a:rPr>
              <a:t>4. Đào tạo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92240" y="3447288"/>
            <a:ext cx="5029200" cy="7772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100" b="0">
                <a:solidFill>
                  <a:srgbClr val="071A35"/>
                </a:solidFill>
                <a:latin typeface="Calibri"/>
              </a:rPr>
              <a:t>Hỗ trợ đào tạo, nâng cao năng lực và bình dân học vụ số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48640" y="4480560"/>
            <a:ext cx="5440680" cy="1325880"/>
          </a:xfrm>
          <a:prstGeom prst="rect">
            <a:avLst/>
          </a:prstGeom>
          <a:solidFill>
            <a:srgbClr val="F2F5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548640" y="4480560"/>
            <a:ext cx="73152" cy="1325880"/>
          </a:xfrm>
          <a:prstGeom prst="rect">
            <a:avLst/>
          </a:prstGeom>
          <a:solidFill>
            <a:srgbClr val="FFCD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77240" y="4590288"/>
            <a:ext cx="5029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300" b="1">
                <a:solidFill>
                  <a:srgbClr val="0754BC"/>
                </a:solidFill>
                <a:latin typeface="Calibri"/>
              </a:rPr>
              <a:t>5. Kết nối viện trường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7240" y="4956048"/>
            <a:ext cx="5029200" cy="7772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100" b="0">
                <a:solidFill>
                  <a:srgbClr val="071A35"/>
                </a:solidFill>
                <a:latin typeface="Calibri"/>
              </a:rPr>
              <a:t>Kết nối viện trường, chuyên gia và nhóm nghiên cứu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234440"/>
          </a:xfrm>
          <a:prstGeom prst="rect">
            <a:avLst/>
          </a:prstGeom>
          <a:solidFill>
            <a:srgbClr val="0754B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234440"/>
            <a:ext cx="12191695" cy="45720"/>
          </a:xfrm>
          <a:prstGeom prst="rect">
            <a:avLst/>
          </a:prstGeom>
          <a:solidFill>
            <a:srgbClr val="FFCD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82880"/>
            <a:ext cx="10972800" cy="411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200" b="1">
                <a:solidFill>
                  <a:srgbClr val="FFD86B"/>
                </a:solidFill>
                <a:latin typeface="Calibri"/>
              </a:rPr>
              <a:t>Chính sách 1 — Đổi mới công nghệ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548640"/>
            <a:ext cx="109728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900" b="1">
                <a:solidFill>
                  <a:srgbClr val="FFFFFF"/>
                </a:solidFill>
                <a:latin typeface="Calibri"/>
              </a:rPr>
              <a:t>Hỗ trợ đổi mới máy móc, thiết bị và quy trình sản xuất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17320"/>
            <a:ext cx="1106424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200" b="0">
                <a:solidFill>
                  <a:srgbClr val="475569"/>
                </a:solidFill>
                <a:latin typeface="Calibri"/>
              </a:rPr>
              <a:t>Dành cho doanh nghiệp cần cải tiến dây chuyền, tự động hoá công đoạn, nâng năng suất hoặc giảm chi phí vận hành.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2148840"/>
            <a:ext cx="1106424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100" b="0">
                <a:solidFill>
                  <a:srgbClr val="071A35"/>
                </a:solidFill>
                <a:latin typeface="Calibri"/>
              </a:rPr>
              <a:t>Đối tượng: Doanh nghiệp sản xuất, logistics, nông nghiệp, chế biến và dịch vụ kỹ thuật</a:t>
            </a:r>
          </a:p>
          <a:p>
            <a:pPr algn="l"/>
            <a:r>
              <a:rPr sz="1100" b="0">
                <a:solidFill>
                  <a:srgbClr val="071A35"/>
                </a:solidFill>
                <a:latin typeface="Calibri"/>
              </a:rPr>
              <a:t>Đầu mối: Sở Khoa học và Công nghệ / đầu mối được phân công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3154680"/>
            <a:ext cx="5486400" cy="3291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b="1">
                <a:solidFill>
                  <a:srgbClr val="15803D"/>
                </a:solidFill>
                <a:latin typeface="Calibri"/>
              </a:rPr>
              <a:t>Quyền lợi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071A35"/>
                </a:solidFill>
                <a:latin typeface="Calibri"/>
              </a:rPr>
              <a:t>•  Được tiếp cận chuyên gia đánh giá hiện trạng và đề xuất lộ trình đổi mới.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071A35"/>
                </a:solidFill>
                <a:latin typeface="Calibri"/>
              </a:rPr>
              <a:t>•  Kết nối nhà cung cấp công nghệ, viện trường hoặc nhóm nghiên cứu phù hợp.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071A35"/>
                </a:solidFill>
                <a:latin typeface="Calibri"/>
              </a:rPr>
              <a:t>•  Có bộ hồ sơ theo dõi để phục vụ xét duyệt, báo cáo và nghiệm thu.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4800600"/>
            <a:ext cx="5486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b="1">
                <a:solidFill>
                  <a:srgbClr val="0754BC"/>
                </a:solidFill>
                <a:latin typeface="Calibri"/>
              </a:rPr>
              <a:t>Điều kiện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071A35"/>
                </a:solidFill>
                <a:latin typeface="Calibri"/>
              </a:rPr>
              <a:t>•  Có nhu cầu đổi mới thiết bị, quy trình hoặc mô hình vận hành rõ ràng.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071A35"/>
                </a:solidFill>
                <a:latin typeface="Calibri"/>
              </a:rPr>
              <a:t>•  Cung cấp thông tin hiện trạng, khó khăn, mục tiêu cải tiến và người phụ trách.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071A35"/>
                </a:solidFill>
                <a:latin typeface="Calibri"/>
              </a:rPr>
              <a:t>•  Cam kết phối hợp khảo sát, đánh giá hiệu quả sau hỗ trợ.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09360" y="3154680"/>
            <a:ext cx="5303520" cy="3474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b="1">
                <a:solidFill>
                  <a:srgbClr val="DA251D"/>
                </a:solidFill>
                <a:latin typeface="Calibri"/>
              </a:rPr>
              <a:t>Quy trình tiếp cận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071A35"/>
                </a:solidFill>
                <a:latin typeface="Calibri"/>
              </a:rPr>
              <a:t>•  1. Doanh nghiệp gửi yêu cầu hỗ trợ và mô tả khó khăn.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071A35"/>
                </a:solidFill>
                <a:latin typeface="Calibri"/>
              </a:rPr>
              <a:t>•  2. Cơ quan đầu mối phân loại nhu cầu, chọn chuyên gia hoặc đơn vị tư vấn.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071A35"/>
                </a:solidFill>
                <a:latin typeface="Calibri"/>
              </a:rPr>
              <a:t>•  3. Chuyên gia khảo sát, lập khuyến nghị và phương án triển khai.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071A35"/>
                </a:solidFill>
                <a:latin typeface="Calibri"/>
              </a:rPr>
              <a:t>•  4. Theo dõi kết quả, cập nhật báo cáo và lưu hồ sơ chính sách.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234440"/>
          </a:xfrm>
          <a:prstGeom prst="rect">
            <a:avLst/>
          </a:prstGeom>
          <a:solidFill>
            <a:srgbClr val="0754B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234440"/>
            <a:ext cx="12191695" cy="45720"/>
          </a:xfrm>
          <a:prstGeom prst="rect">
            <a:avLst/>
          </a:prstGeom>
          <a:solidFill>
            <a:srgbClr val="FFCD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82880"/>
            <a:ext cx="10972800" cy="411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200" b="1">
                <a:solidFill>
                  <a:srgbClr val="FFD86B"/>
                </a:solidFill>
                <a:latin typeface="Calibri"/>
              </a:rPr>
              <a:t>Chính sách 2 — Chuyển đổi số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548640"/>
            <a:ext cx="109728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900" b="1">
                <a:solidFill>
                  <a:srgbClr val="FFFFFF"/>
                </a:solidFill>
                <a:latin typeface="Calibri"/>
              </a:rPr>
              <a:t>Hỗ trợ chuyển đổi số và ứng dụng nền tảng quản trị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17320"/>
            <a:ext cx="1106424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200" b="0">
                <a:solidFill>
                  <a:srgbClr val="475569"/>
                </a:solidFill>
                <a:latin typeface="Calibri"/>
              </a:rPr>
              <a:t>Hỗ trợ doanh nghiệp lựa chọn phần mềm, số hoá dữ liệu, tự động hoá báo cáo và quản trị quy trình nội bộ.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2148840"/>
            <a:ext cx="1106424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100" b="0">
                <a:solidFill>
                  <a:srgbClr val="071A35"/>
                </a:solidFill>
                <a:latin typeface="Calibri"/>
              </a:rPr>
              <a:t>Đối tượng: Doanh nghiệp vừa và nhỏ, hợp tác xã, hộ kinh doanh có nhu cầu số hoá</a:t>
            </a:r>
          </a:p>
          <a:p>
            <a:pPr algn="l"/>
            <a:r>
              <a:rPr sz="1100" b="0">
                <a:solidFill>
                  <a:srgbClr val="071A35"/>
                </a:solidFill>
                <a:latin typeface="Calibri"/>
              </a:rPr>
              <a:t>Đầu mối: Sở Khoa học và Công nghệ / Trung tâm hỗ trợ chuyển đổi số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3154680"/>
            <a:ext cx="5486400" cy="3291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b="1">
                <a:solidFill>
                  <a:srgbClr val="15803D"/>
                </a:solidFill>
                <a:latin typeface="Calibri"/>
              </a:rPr>
              <a:t>Quyền lợi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071A35"/>
                </a:solidFill>
                <a:latin typeface="Calibri"/>
              </a:rPr>
              <a:t>•  Có lộ trình chuyển đổi số theo từng giai đoạn, tránh đầu tư dàn trải.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071A35"/>
                </a:solidFill>
                <a:latin typeface="Calibri"/>
              </a:rPr>
              <a:t>•  Ưu tiên các nền tảng có khả năng báo cáo, phân quyền và mở rộng dữ liệu.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071A35"/>
                </a:solidFill>
                <a:latin typeface="Calibri"/>
              </a:rPr>
              <a:t>•  Hỗ trợ đào tạo người dùng, chuẩn hoá dữ liệu ban đầu và theo dõi hiệu quả.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4800600"/>
            <a:ext cx="5486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b="1">
                <a:solidFill>
                  <a:srgbClr val="0754BC"/>
                </a:solidFill>
                <a:latin typeface="Calibri"/>
              </a:rPr>
              <a:t>Điều kiện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071A35"/>
                </a:solidFill>
                <a:latin typeface="Calibri"/>
              </a:rPr>
              <a:t>•  Có người phụ trách tiếp nhận chuyển đổi số trong doanh nghiệp.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071A35"/>
                </a:solidFill>
                <a:latin typeface="Calibri"/>
              </a:rPr>
              <a:t>•  Có danh sách quy trình hoặc dữ liệu cần số hoá.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071A35"/>
                </a:solidFill>
                <a:latin typeface="Calibri"/>
              </a:rPr>
              <a:t>•  Đồng ý thử nghiệm, đánh giá và phản hồi trong thời gian hỗ trợ.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09360" y="3154680"/>
            <a:ext cx="5303520" cy="3474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b="1">
                <a:solidFill>
                  <a:srgbClr val="DA251D"/>
                </a:solidFill>
                <a:latin typeface="Calibri"/>
              </a:rPr>
              <a:t>Quy trình tiếp cận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071A35"/>
                </a:solidFill>
                <a:latin typeface="Calibri"/>
              </a:rPr>
              <a:t>•  1. Đăng ký nhu cầu chuyển đổi số theo biểu mẫu.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071A35"/>
                </a:solidFill>
                <a:latin typeface="Calibri"/>
              </a:rPr>
              <a:t>•  2. Chấm điểm hiện trạng và xác định nhóm giải pháp ưu tiên.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071A35"/>
                </a:solidFill>
                <a:latin typeface="Calibri"/>
              </a:rPr>
              <a:t>•  3. Kết nối đơn vị tư vấn, nền tảng hoặc nhà cung cấp công nghệ.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071A35"/>
                </a:solidFill>
                <a:latin typeface="Calibri"/>
              </a:rPr>
              <a:t>•  4. Triển khai thử nghiệm, nghiệm thu và cập nhật hồ sơ hỗ trợ.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234440"/>
          </a:xfrm>
          <a:prstGeom prst="rect">
            <a:avLst/>
          </a:prstGeom>
          <a:solidFill>
            <a:srgbClr val="0754B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234440"/>
            <a:ext cx="12191695" cy="45720"/>
          </a:xfrm>
          <a:prstGeom prst="rect">
            <a:avLst/>
          </a:prstGeom>
          <a:solidFill>
            <a:srgbClr val="FFCD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82880"/>
            <a:ext cx="10972800" cy="411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200" b="1">
                <a:solidFill>
                  <a:srgbClr val="FFD86B"/>
                </a:solidFill>
                <a:latin typeface="Calibri"/>
              </a:rPr>
              <a:t>Chính sách 3 — Tài chính - ưu đãi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548640"/>
            <a:ext cx="109728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900" b="1">
                <a:solidFill>
                  <a:srgbClr val="FFFFFF"/>
                </a:solidFill>
                <a:latin typeface="Calibri"/>
              </a:rPr>
              <a:t>Chính sách hỗ trợ tiếp cận ưu đãi, vốn và chương trình hỗ trợ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17320"/>
            <a:ext cx="1106424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200" b="0">
                <a:solidFill>
                  <a:srgbClr val="475569"/>
                </a:solidFill>
                <a:latin typeface="Calibri"/>
              </a:rPr>
              <a:t>Tổng hợp các chính sách giúp doanh nghiệp chuẩn bị hồ sơ tiếp cận ưu đãi, nguồn vốn hoặc chương trình hỗ trợ theo ngành.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2148840"/>
            <a:ext cx="1106424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100" b="0">
                <a:solidFill>
                  <a:srgbClr val="071A35"/>
                </a:solidFill>
                <a:latin typeface="Calibri"/>
              </a:rPr>
              <a:t>Đối tượng: Doanh nghiệp có dự án đầu tư, đổi mới sáng tạo, mở rộng sản xuất hoặc tham gia chuỗi cung ứng</a:t>
            </a:r>
          </a:p>
          <a:p>
            <a:pPr algn="l"/>
            <a:r>
              <a:rPr sz="1100" b="0">
                <a:solidFill>
                  <a:srgbClr val="071A35"/>
                </a:solidFill>
                <a:latin typeface="Calibri"/>
              </a:rPr>
              <a:t>Đầu mối: Cơ quan quản lý chương trình / ngân hàng / quỹ hỗ trợ liên quan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3154680"/>
            <a:ext cx="5486400" cy="3291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b="1">
                <a:solidFill>
                  <a:srgbClr val="15803D"/>
                </a:solidFill>
                <a:latin typeface="Calibri"/>
              </a:rPr>
              <a:t>Quyền lợi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071A35"/>
                </a:solidFill>
                <a:latin typeface="Calibri"/>
              </a:rPr>
              <a:t>•  Nhận danh sách điều kiện và hồ sơ cần chuẩn bị theo từng nhóm chính sách.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071A35"/>
                </a:solidFill>
                <a:latin typeface="Calibri"/>
              </a:rPr>
              <a:t>•  Giảm sai sót khi nộp hồ sơ nhờ có checklist và đầu mối hướng dẫn.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071A35"/>
                </a:solidFill>
                <a:latin typeface="Calibri"/>
              </a:rPr>
              <a:t>•  Theo dõi tình trạng tiếp nhận, bổ sung và kết quả xử lý.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4800600"/>
            <a:ext cx="5486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b="1">
                <a:solidFill>
                  <a:srgbClr val="0754BC"/>
                </a:solidFill>
                <a:latin typeface="Calibri"/>
              </a:rPr>
              <a:t>Điều kiện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071A35"/>
                </a:solidFill>
                <a:latin typeface="Calibri"/>
              </a:rPr>
              <a:t>•  Có thông tin pháp lý doanh nghiệp và dự án cần hỗ trợ.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071A35"/>
                </a:solidFill>
                <a:latin typeface="Calibri"/>
              </a:rPr>
              <a:t>•  Hồ sơ tài chính, năng lực hoặc phương án sử dụng vốn phù hợp yêu cầu từng chương trình.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071A35"/>
                </a:solidFill>
                <a:latin typeface="Calibri"/>
              </a:rPr>
              <a:t>•  Không thuộc trường hợp bị hạn chế theo quy định của chương trình hỗ trợ.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09360" y="3154680"/>
            <a:ext cx="5303520" cy="3474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b="1">
                <a:solidFill>
                  <a:srgbClr val="DA251D"/>
                </a:solidFill>
                <a:latin typeface="Calibri"/>
              </a:rPr>
              <a:t>Quy trình tiếp cận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071A35"/>
                </a:solidFill>
                <a:latin typeface="Calibri"/>
              </a:rPr>
              <a:t>•  1. Chọn nhóm chính sách và kiểm tra điều kiện sơ bộ.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071A35"/>
                </a:solidFill>
                <a:latin typeface="Calibri"/>
              </a:rPr>
              <a:t>•  2. Tải biểu mẫu, chuẩn bị hồ sơ và gửi yêu cầu tư vấn.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071A35"/>
                </a:solidFill>
                <a:latin typeface="Calibri"/>
              </a:rPr>
              <a:t>•  3. Cơ quan đầu mối kiểm tra hồ sơ, yêu cầu bổ sung nếu cần.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071A35"/>
                </a:solidFill>
                <a:latin typeface="Calibri"/>
              </a:rPr>
              <a:t>•  4. Cập nhật kết quả xử lý và lưu lịch sử trao đổi.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234440"/>
          </a:xfrm>
          <a:prstGeom prst="rect">
            <a:avLst/>
          </a:prstGeom>
          <a:solidFill>
            <a:srgbClr val="0754B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234440"/>
            <a:ext cx="12191695" cy="45720"/>
          </a:xfrm>
          <a:prstGeom prst="rect">
            <a:avLst/>
          </a:prstGeom>
          <a:solidFill>
            <a:srgbClr val="FFCD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82880"/>
            <a:ext cx="10972800" cy="411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200" b="1">
                <a:solidFill>
                  <a:srgbClr val="FFD86B"/>
                </a:solidFill>
                <a:latin typeface="Calibri"/>
              </a:rPr>
              <a:t>Chính sách 4 — Đào tạo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548640"/>
            <a:ext cx="109728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900" b="1">
                <a:solidFill>
                  <a:srgbClr val="FFFFFF"/>
                </a:solidFill>
                <a:latin typeface="Calibri"/>
              </a:rPr>
              <a:t>Hỗ trợ đào tạo, nâng cao năng lực và bình dân học vụ số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17320"/>
            <a:ext cx="1106424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200" b="0">
                <a:solidFill>
                  <a:srgbClr val="475569"/>
                </a:solidFill>
                <a:latin typeface="Calibri"/>
              </a:rPr>
              <a:t>Dành cho doanh nghiệp cần đào tạo nhân sự về kỹ năng số, vận hành nền tảng, an toàn thông tin hoặc kỹ năng quản trị.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2148840"/>
            <a:ext cx="1106424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100" b="0">
                <a:solidFill>
                  <a:srgbClr val="071A35"/>
                </a:solidFill>
                <a:latin typeface="Calibri"/>
              </a:rPr>
              <a:t>Đối tượng: Người lao động, quản lý doanh nghiệp, cán bộ phụ trách chuyển đổi số và vận hành hệ thống</a:t>
            </a:r>
          </a:p>
          <a:p>
            <a:pPr algn="l"/>
            <a:r>
              <a:rPr sz="1100" b="0">
                <a:solidFill>
                  <a:srgbClr val="071A35"/>
                </a:solidFill>
                <a:latin typeface="Calibri"/>
              </a:rPr>
              <a:t>Đầu mối: Đơn vị đào tạo / trường học / cơ quan điều phối chương trình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3154680"/>
            <a:ext cx="5486400" cy="3291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b="1">
                <a:solidFill>
                  <a:srgbClr val="15803D"/>
                </a:solidFill>
                <a:latin typeface="Calibri"/>
              </a:rPr>
              <a:t>Quyền lợi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071A35"/>
                </a:solidFill>
                <a:latin typeface="Calibri"/>
              </a:rPr>
              <a:t>•  Có chương trình đào tạo theo đúng nhu cầu thực tế của doanh nghiệp.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071A35"/>
                </a:solidFill>
                <a:latin typeface="Calibri"/>
              </a:rPr>
              <a:t>•  Kết hợp học lý thuyết, thực hành trên tình huống và đánh giá sau đào tạo.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071A35"/>
                </a:solidFill>
                <a:latin typeface="Calibri"/>
              </a:rPr>
              <a:t>•  Tạo dữ liệu theo dõi năng lực nhân sự phục vụ báo cáo chương trình.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4800600"/>
            <a:ext cx="5486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b="1">
                <a:solidFill>
                  <a:srgbClr val="0754BC"/>
                </a:solidFill>
                <a:latin typeface="Calibri"/>
              </a:rPr>
              <a:t>Điều kiện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071A35"/>
                </a:solidFill>
                <a:latin typeface="Calibri"/>
              </a:rPr>
              <a:t>•  Xác định nhóm nhân sự tham gia và mục tiêu đào tạo.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071A35"/>
                </a:solidFill>
                <a:latin typeface="Calibri"/>
              </a:rPr>
              <a:t>•  Bố trí thời gian phối hợp với đơn vị đào tạo.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071A35"/>
                </a:solidFill>
                <a:latin typeface="Calibri"/>
              </a:rPr>
              <a:t>•  Hoàn thành khảo sát trước và sau khoá học nếu chương trình yêu cầu.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09360" y="3154680"/>
            <a:ext cx="5303520" cy="3474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b="1">
                <a:solidFill>
                  <a:srgbClr val="DA251D"/>
                </a:solidFill>
                <a:latin typeface="Calibri"/>
              </a:rPr>
              <a:t>Quy trình tiếp cận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071A35"/>
                </a:solidFill>
                <a:latin typeface="Calibri"/>
              </a:rPr>
              <a:t>•  1. Doanh nghiệp chọn nhóm đào tạo cần tham gia.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071A35"/>
                </a:solidFill>
                <a:latin typeface="Calibri"/>
              </a:rPr>
              <a:t>•  2. Đơn vị điều phối xác nhận số lượng và hình thức đào tạo.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071A35"/>
                </a:solidFill>
                <a:latin typeface="Calibri"/>
              </a:rPr>
              <a:t>•  3. Tổ chức đào tạo, điểm danh và đánh giá kết quả.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071A35"/>
                </a:solidFill>
                <a:latin typeface="Calibri"/>
              </a:rPr>
              <a:t>•  4. Tổng hợp báo cáo, chứng nhận hoặc khuyến nghị tiếp theo.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234440"/>
          </a:xfrm>
          <a:prstGeom prst="rect">
            <a:avLst/>
          </a:prstGeom>
          <a:solidFill>
            <a:srgbClr val="0754B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234440"/>
            <a:ext cx="12191695" cy="45720"/>
          </a:xfrm>
          <a:prstGeom prst="rect">
            <a:avLst/>
          </a:prstGeom>
          <a:solidFill>
            <a:srgbClr val="FFCD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82880"/>
            <a:ext cx="10972800" cy="411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200" b="1">
                <a:solidFill>
                  <a:srgbClr val="FFD86B"/>
                </a:solidFill>
                <a:latin typeface="Calibri"/>
              </a:rPr>
              <a:t>Chính sách 5 — Kết nối viện trường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548640"/>
            <a:ext cx="109728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900" b="1">
                <a:solidFill>
                  <a:srgbClr val="FFFFFF"/>
                </a:solidFill>
                <a:latin typeface="Calibri"/>
              </a:rPr>
              <a:t>Kết nối viện trường, chuyên gia và nhóm nghiên cứu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17320"/>
            <a:ext cx="1106424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200" b="0">
                <a:solidFill>
                  <a:srgbClr val="475569"/>
                </a:solidFill>
                <a:latin typeface="Calibri"/>
              </a:rPr>
              <a:t>Kết nối doanh nghiệp với viện, trường, chuyên gia để giải quyết bài toán kỹ thuật, nghiên cứu ứng dụng hoặc thử nghiệm công nghệ.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2148840"/>
            <a:ext cx="1106424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100" b="0">
                <a:solidFill>
                  <a:srgbClr val="071A35"/>
                </a:solidFill>
                <a:latin typeface="Calibri"/>
              </a:rPr>
              <a:t>Đối tượng: Doanh nghiệp có bài toán công nghệ, cải tiến sản phẩm, tiêu chuẩn chất lượng hoặc nghiên cứu thử nghiệm</a:t>
            </a:r>
          </a:p>
          <a:p>
            <a:pPr algn="l"/>
            <a:r>
              <a:rPr sz="1100" b="0">
                <a:solidFill>
                  <a:srgbClr val="071A35"/>
                </a:solidFill>
                <a:latin typeface="Calibri"/>
              </a:rPr>
              <a:t>Đầu mối: Sở Khoa học và Công nghệ / mạng lưới viện trường / hội đồng chuyên gia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3154680"/>
            <a:ext cx="5486400" cy="3291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b="1">
                <a:solidFill>
                  <a:srgbClr val="15803D"/>
                </a:solidFill>
                <a:latin typeface="Calibri"/>
              </a:rPr>
              <a:t>Quyền lợi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071A35"/>
                </a:solidFill>
                <a:latin typeface="Calibri"/>
              </a:rPr>
              <a:t>•  Doanh nghiệp được hỗ trợ mô tả bài toán theo ngôn ngữ kỹ thuật rõ ràng.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071A35"/>
                </a:solidFill>
                <a:latin typeface="Calibri"/>
              </a:rPr>
              <a:t>•  Tìm đúng chuyên gia, viện trường hoặc đơn vị nghiên cứu có năng lực liên quan.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071A35"/>
                </a:solidFill>
                <a:latin typeface="Calibri"/>
              </a:rPr>
              <a:t>•  Tạo kênh phối hợp giữa Nhà nước - doanh nghiệp - công nghệ - nhà trường.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4800600"/>
            <a:ext cx="5486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b="1">
                <a:solidFill>
                  <a:srgbClr val="0754BC"/>
                </a:solidFill>
                <a:latin typeface="Calibri"/>
              </a:rPr>
              <a:t>Điều kiện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071A35"/>
                </a:solidFill>
                <a:latin typeface="Calibri"/>
              </a:rPr>
              <a:t>•  Có mô tả bài toán, dữ liệu hiện trạng hoặc mẫu thử nếu cần.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071A35"/>
                </a:solidFill>
                <a:latin typeface="Calibri"/>
              </a:rPr>
              <a:t>•  Chấp nhận cơ chế bảo mật thông tin và phạm vi tư vấn ban đầu.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071A35"/>
                </a:solidFill>
                <a:latin typeface="Calibri"/>
              </a:rPr>
              <a:t>•  Phối hợp đánh giá khả năng triển khai thực tế sau tư vấn.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09360" y="3154680"/>
            <a:ext cx="5303520" cy="3474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b="1">
                <a:solidFill>
                  <a:srgbClr val="DA251D"/>
                </a:solidFill>
                <a:latin typeface="Calibri"/>
              </a:rPr>
              <a:t>Quy trình tiếp cận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071A35"/>
                </a:solidFill>
                <a:latin typeface="Calibri"/>
              </a:rPr>
              <a:t>•  1. Gửi bài toán cần hỗ trợ và lĩnh vực chuyên môn liên quan.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071A35"/>
                </a:solidFill>
                <a:latin typeface="Calibri"/>
              </a:rPr>
              <a:t>•  2. Cơ quan điều phối phân loại và đề xuất chuyên gia phù hợp.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071A35"/>
                </a:solidFill>
                <a:latin typeface="Calibri"/>
              </a:rPr>
              <a:t>•  3. Tổ chức tư vấn, khảo sát hoặc phiên làm việc kỹ thuật.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071A35"/>
                </a:solidFill>
                <a:latin typeface="Calibri"/>
              </a:rPr>
              <a:t>•  4. Chốt khuyến nghị, phương án thử nghiệm và kế hoạch triển khai.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A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291840"/>
            <a:ext cx="12191695" cy="54864"/>
          </a:xfrm>
          <a:prstGeom prst="rect">
            <a:avLst/>
          </a:prstGeom>
          <a:solidFill>
            <a:srgbClr val="FFCD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2468880"/>
            <a:ext cx="1097280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800" b="1">
                <a:solidFill>
                  <a:srgbClr val="FFFFFF"/>
                </a:solidFill>
                <a:latin typeface="Calibri"/>
              </a:rPr>
              <a:t>Gửi nhu cầu hỗ trợ ngay trên Cổng 1022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3566160"/>
            <a:ext cx="1097280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1300" b="0">
                <a:solidFill>
                  <a:srgbClr val="C9D6EA"/>
                </a:solidFill>
                <a:latin typeface="Calibri"/>
              </a:rPr>
              <a:t>Ủy ban nhân dân TP. Hồ Chí Minh · Sở Khoa học và Công nghệ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